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sldIdLst>
    <p:sldId id="256" r:id="rId2"/>
    <p:sldId id="370" r:id="rId3"/>
    <p:sldId id="371" r:id="rId4"/>
    <p:sldId id="372" r:id="rId5"/>
    <p:sldId id="364" r:id="rId6"/>
    <p:sldId id="365" r:id="rId7"/>
    <p:sldId id="366" r:id="rId8"/>
    <p:sldId id="367" r:id="rId9"/>
    <p:sldId id="339" r:id="rId10"/>
    <p:sldId id="341" r:id="rId11"/>
    <p:sldId id="342" r:id="rId12"/>
    <p:sldId id="343" r:id="rId13"/>
    <p:sldId id="369" r:id="rId14"/>
    <p:sldId id="344" r:id="rId15"/>
    <p:sldId id="346" r:id="rId16"/>
    <p:sldId id="347" r:id="rId17"/>
    <p:sldId id="348" r:id="rId18"/>
    <p:sldId id="349" r:id="rId19"/>
    <p:sldId id="351" r:id="rId20"/>
    <p:sldId id="352" r:id="rId21"/>
    <p:sldId id="353" r:id="rId22"/>
    <p:sldId id="354" r:id="rId23"/>
    <p:sldId id="355" r:id="rId24"/>
    <p:sldId id="368" r:id="rId25"/>
    <p:sldId id="356" r:id="rId26"/>
    <p:sldId id="358" r:id="rId27"/>
    <p:sldId id="357" r:id="rId28"/>
    <p:sldId id="360" r:id="rId29"/>
    <p:sldId id="361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.png"/><Relationship Id="rId7" Type="http://schemas.openxmlformats.org/officeDocument/2006/relationships/image" Target="../media/image15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数値シミュレーション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2019/1/14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で記述されている</a:t>
            </a:r>
            <a:endParaRPr kumimoji="1" lang="en-US" altLang="ja-JP" sz="2800" dirty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70021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1560" y="19888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611560" y="4077072"/>
            <a:ext cx="786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物質やエネルギーなどが広がって</a:t>
            </a:r>
            <a:endParaRPr lang="en-US" altLang="ja-JP" sz="3600" dirty="0"/>
          </a:p>
          <a:p>
            <a:r>
              <a:rPr lang="en-US" altLang="ja-JP" sz="3600" dirty="0"/>
              <a:t>(</a:t>
            </a:r>
            <a:r>
              <a:rPr lang="ja-JP" altLang="en-US" sz="3600" dirty="0"/>
              <a:t>拡散して</a:t>
            </a:r>
            <a:r>
              <a:rPr lang="en-US" altLang="ja-JP" sz="3600" dirty="0"/>
              <a:t>)</a:t>
            </a:r>
            <a:r>
              <a:rPr lang="ja-JP" altLang="en-US" sz="3600" dirty="0"/>
              <a:t>いく様子を表現する方程式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6876256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68356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下に凸＝</a:t>
            </a:r>
            <a:r>
              <a:rPr kumimoji="1" lang="ja-JP" altLang="en-US" dirty="0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00404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上に凸＝</a:t>
            </a:r>
            <a:r>
              <a:rPr kumimoji="1" lang="ja-JP" altLang="en-US" dirty="0"/>
              <a:t>自分は平均より高い</a:t>
            </a:r>
          </a:p>
        </p:txBody>
      </p:sp>
      <p:sp>
        <p:nvSpPr>
          <p:cNvPr id="8" name="フリーフォーム 7"/>
          <p:cNvSpPr/>
          <p:nvPr/>
        </p:nvSpPr>
        <p:spPr>
          <a:xfrm>
            <a:off x="1228436" y="3953164"/>
            <a:ext cx="1616364" cy="738974"/>
          </a:xfrm>
          <a:custGeom>
            <a:avLst/>
            <a:gdLst>
              <a:gd name="connsiteX0" fmla="*/ 0 w 1616364"/>
              <a:gd name="connsiteY0" fmla="*/ 0 h 738974"/>
              <a:gd name="connsiteX1" fmla="*/ 766619 w 1616364"/>
              <a:gd name="connsiteY1" fmla="*/ 711200 h 738974"/>
              <a:gd name="connsiteX2" fmla="*/ 1616364 w 1616364"/>
              <a:gd name="connsiteY2" fmla="*/ 526472 h 73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364" h="738974">
                <a:moveTo>
                  <a:pt x="0" y="0"/>
                </a:moveTo>
                <a:cubicBezTo>
                  <a:pt x="248612" y="311727"/>
                  <a:pt x="497225" y="623455"/>
                  <a:pt x="766619" y="711200"/>
                </a:cubicBezTo>
                <a:cubicBezTo>
                  <a:pt x="1036013" y="798945"/>
                  <a:pt x="1326188" y="662708"/>
                  <a:pt x="1616364" y="52647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5708073" y="4174746"/>
            <a:ext cx="1505527" cy="646636"/>
          </a:xfrm>
          <a:custGeom>
            <a:avLst/>
            <a:gdLst>
              <a:gd name="connsiteX0" fmla="*/ 0 w 1505527"/>
              <a:gd name="connsiteY0" fmla="*/ 646636 h 646636"/>
              <a:gd name="connsiteX1" fmla="*/ 637309 w 1505527"/>
              <a:gd name="connsiteY1" fmla="*/ 90 h 646636"/>
              <a:gd name="connsiteX2" fmla="*/ 1505527 w 1505527"/>
              <a:gd name="connsiteY2" fmla="*/ 609690 h 64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527" h="646636">
                <a:moveTo>
                  <a:pt x="0" y="646636"/>
                </a:moveTo>
                <a:cubicBezTo>
                  <a:pt x="193194" y="326442"/>
                  <a:pt x="386388" y="6248"/>
                  <a:pt x="637309" y="90"/>
                </a:cubicBezTo>
                <a:cubicBezTo>
                  <a:pt x="888230" y="-6068"/>
                  <a:pt x="1196878" y="301811"/>
                  <a:pt x="1505527" y="60969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2735808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A1969C-5FFF-6F4C-806F-E91BDBB0A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4BC8543-7595-264A-9CEB-E4EBBEF3A743}"/>
              </a:ext>
            </a:extLst>
          </p:cNvPr>
          <p:cNvGrpSpPr/>
          <p:nvPr/>
        </p:nvGrpSpPr>
        <p:grpSpPr>
          <a:xfrm>
            <a:off x="899592" y="2132856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F3A7A37-33C3-4E4E-AA57-64AA078CF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6509D278-C28D-9E45-B3F1-91669A9F4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1732D8A-F41F-3C47-926F-BD2217741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730D82B1-715A-D247-96EA-B9DC1B8C6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C327EC26-BDAB-F34B-AFCF-79E223DE81B4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C06DD0-AF9E-3A4F-8955-F6E5DBB3BBC4}"/>
              </a:ext>
            </a:extLst>
          </p:cNvPr>
          <p:cNvSpPr txBox="1"/>
          <p:nvPr/>
        </p:nvSpPr>
        <p:spPr>
          <a:xfrm>
            <a:off x="305079" y="1276915"/>
            <a:ext cx="3894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Keep</a:t>
            </a:r>
            <a:r>
              <a:rPr kumimoji="1" lang="ja-JP" altLang="en-US" sz="2800"/>
              <a:t>派の正解確率は</a:t>
            </a:r>
            <a:r>
              <a:rPr kumimoji="1" lang="en-US" altLang="ja-JP" sz="2800" dirty="0"/>
              <a:t>1/3</a:t>
            </a:r>
            <a:endParaRPr kumimoji="1" lang="ja-JP" altLang="en-US" sz="28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BD29255-4C6F-C24B-8C35-29BC9D13EC32}"/>
              </a:ext>
            </a:extLst>
          </p:cNvPr>
          <p:cNvGrpSpPr/>
          <p:nvPr/>
        </p:nvGrpSpPr>
        <p:grpSpPr>
          <a:xfrm>
            <a:off x="5436096" y="2051333"/>
            <a:ext cx="2368376" cy="1698543"/>
            <a:chOff x="467544" y="4592846"/>
            <a:chExt cx="2368376" cy="1698543"/>
          </a:xfrm>
        </p:grpSpPr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5DE4DE-206E-7147-B595-2B479324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59766C67-45D1-7345-82E2-F52E5C96F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68DC133A-245A-FA44-AE5C-DAC36AC46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47975CCB-DF62-2244-BE63-11D308F01B5D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A2D679CA-4486-DC4E-90F7-DADF1F01B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6953C46C-E332-2C46-9483-33ADA5B5CDA2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FFDDA7-5B5F-4F49-BFA4-A04A8D29B66E}"/>
              </a:ext>
            </a:extLst>
          </p:cNvPr>
          <p:cNvSpPr txBox="1"/>
          <p:nvPr/>
        </p:nvSpPr>
        <p:spPr>
          <a:xfrm>
            <a:off x="5036329" y="989234"/>
            <a:ext cx="3505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Keep</a:t>
            </a:r>
            <a:r>
              <a:rPr lang="ja-JP" altLang="en-US" sz="2800"/>
              <a:t>派と</a:t>
            </a:r>
            <a:r>
              <a:rPr lang="en-US" altLang="ja-JP" sz="2800" dirty="0"/>
              <a:t>Change</a:t>
            </a:r>
            <a:r>
              <a:rPr lang="ja-JP" altLang="en-US" sz="2800"/>
              <a:t>派で場合は尽きている</a:t>
            </a:r>
            <a:endParaRPr kumimoji="1" lang="ja-JP" altLang="en-US" sz="28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1C0D39-23A7-BA4D-AC19-76D575EBEA52}"/>
              </a:ext>
            </a:extLst>
          </p:cNvPr>
          <p:cNvSpPr txBox="1"/>
          <p:nvPr/>
        </p:nvSpPr>
        <p:spPr>
          <a:xfrm>
            <a:off x="1685747" y="5025787"/>
            <a:ext cx="425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Change</a:t>
            </a:r>
            <a:r>
              <a:rPr lang="ja-JP" altLang="en-US" sz="2800"/>
              <a:t>派の正解確率は</a:t>
            </a:r>
            <a:r>
              <a:rPr lang="en-US" altLang="ja-JP" sz="2800" dirty="0"/>
              <a:t>2/3</a:t>
            </a:r>
            <a:endParaRPr kumimoji="1" lang="ja-JP" altLang="en-US" sz="28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A1C62F-28F9-264D-848C-09965149CBA7}"/>
              </a:ext>
            </a:extLst>
          </p:cNvPr>
          <p:cNvSpPr txBox="1"/>
          <p:nvPr/>
        </p:nvSpPr>
        <p:spPr>
          <a:xfrm>
            <a:off x="251520" y="4415043"/>
            <a:ext cx="667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 dirty="0"/>
              <a:t>Change</a:t>
            </a:r>
            <a:r>
              <a:rPr kumimoji="1" lang="ja-JP" altLang="en-US" sz="2400"/>
              <a:t>派正解」は、「</a:t>
            </a:r>
            <a:r>
              <a:rPr kumimoji="1" lang="en-US" altLang="ja-JP" sz="2400" dirty="0"/>
              <a:t>Keep</a:t>
            </a:r>
            <a:r>
              <a:rPr kumimoji="1" lang="ja-JP" altLang="en-US" sz="2400"/>
              <a:t>派正解」の余事象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64639204-1AB3-624A-BFC8-5D4DFB5D1FD1}"/>
              </a:ext>
            </a:extLst>
          </p:cNvPr>
          <p:cNvSpPr/>
          <p:nvPr/>
        </p:nvSpPr>
        <p:spPr>
          <a:xfrm>
            <a:off x="1228958" y="5143062"/>
            <a:ext cx="425758" cy="3988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9F69BDA-2EF6-0F47-BCCC-1FFE736DEFAB}"/>
              </a:ext>
            </a:extLst>
          </p:cNvPr>
          <p:cNvSpPr txBox="1"/>
          <p:nvPr/>
        </p:nvSpPr>
        <p:spPr>
          <a:xfrm>
            <a:off x="1685747" y="5823580"/>
            <a:ext cx="425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Change</a:t>
            </a:r>
            <a:r>
              <a:rPr lang="ja-JP" altLang="en-US" sz="2800"/>
              <a:t>派の方が得</a:t>
            </a:r>
            <a:endParaRPr kumimoji="1" lang="ja-JP" altLang="en-US" sz="2800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D489B923-3571-4D44-9B80-39885B9E161A}"/>
              </a:ext>
            </a:extLst>
          </p:cNvPr>
          <p:cNvSpPr/>
          <p:nvPr/>
        </p:nvSpPr>
        <p:spPr>
          <a:xfrm>
            <a:off x="1228958" y="5940855"/>
            <a:ext cx="425758" cy="3988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差分化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980728"/>
            <a:ext cx="783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微分を差分で近似すること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離散化の一種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67544" y="184482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テイラー展開を一次まで考える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52120" y="31409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二次以上を無視する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矢印 10"/>
          <p:cNvSpPr/>
          <p:nvPr/>
        </p:nvSpPr>
        <p:spPr>
          <a:xfrm>
            <a:off x="2051720" y="3429000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79912" y="356430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について解く</a:t>
            </a:r>
            <a:endParaRPr kumimoji="1"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3121716" y="4365104"/>
            <a:ext cx="338437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5940152" y="3068960"/>
            <a:ext cx="144016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1969588" y="4365104"/>
            <a:ext cx="792088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51386" y="579655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微分が</a:t>
            </a:r>
            <a:r>
              <a:rPr kumimoji="1" lang="ja-JP" altLang="en-US" sz="3200" dirty="0">
                <a:solidFill>
                  <a:srgbClr val="FF0000"/>
                </a:solidFill>
              </a:rPr>
              <a:t>差分</a:t>
            </a:r>
            <a:r>
              <a:rPr kumimoji="1" lang="ja-JP" altLang="en-US" sz="3200" dirty="0"/>
              <a:t>で近似された</a:t>
            </a:r>
          </a:p>
        </p:txBody>
      </p:sp>
    </p:spTree>
    <p:extLst>
      <p:ext uri="{BB962C8B-B14F-4D97-AF65-F5344CB8AC3E}">
        <p14:creationId xmlns:p14="http://schemas.microsoft.com/office/powerpoint/2010/main" val="181128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時間微分の離散化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空間微分の離散化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23528" y="1556792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56792"/>
                <a:ext cx="7704856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323528" y="126876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テイラー展開を二次まで考える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23528" y="2852936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52936"/>
                <a:ext cx="7704856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27584" y="4869160"/>
                <a:ext cx="7704856" cy="1145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869160"/>
                <a:ext cx="7704856" cy="1145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339752" y="4077072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077072"/>
                <a:ext cx="122413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1619672" y="4013775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47864" y="41490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を消去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67944" y="623731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二次の中央差分</a:t>
            </a:r>
            <a:endParaRPr kumimoji="1" lang="ja-JP" altLang="en-US" sz="28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411760" y="4869160"/>
            <a:ext cx="583264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971600" y="4869160"/>
            <a:ext cx="1080120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83568" y="62373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二階微分</a:t>
            </a:r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/>
              <a:t>時間発展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1</a:t>
            </a:r>
            <a:r>
              <a:rPr lang="ja-JP" altLang="en-US"/>
              <a:t>：</a:t>
            </a:r>
            <a:r>
              <a:rPr lang="ja-JP" altLang="en-US" dirty="0"/>
              <a:t>反応拡散方程式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1099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 dirty="0"/>
              <a:t>1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99F40-C2D7-2E49-8165-A4A24AF53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8474C4E-2D7D-AA47-AE51-85BB8BA840B7}"/>
              </a:ext>
            </a:extLst>
          </p:cNvPr>
          <p:cNvGrpSpPr/>
          <p:nvPr/>
        </p:nvGrpSpPr>
        <p:grpSpPr>
          <a:xfrm>
            <a:off x="825804" y="1916832"/>
            <a:ext cx="7278479" cy="3801999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AE932F4-CBC2-B848-9B05-AA6242566B9C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0CB1CBD-C6CB-0A42-AAFF-71E148C3076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F6BD1B2E-3BF2-CB4C-9453-F817B72B15E7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ACCA456-2467-9240-8E92-C571BA94A592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B8F88C2-3C35-4840-A05F-ABA04522B70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0D8B3DB-2279-9A44-B844-E5D8C7A6DFCA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3F5B3AD-58B5-A446-9D4D-B2D73BE2ACD9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E9B24D6-A9C4-5B4A-89FA-E4F542D064F3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7CF4E9-FDF4-674B-AB1F-7077E24C880B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3FE2E7E-8F86-CF45-83A9-C594C0D061F7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7A86559-40DE-8D45-8CAF-0639DDED80E9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6D8EF17-6F6A-714A-B102-47D7AE4793C8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28A06ADF-2BF7-0A4F-95E7-61FF33B555EE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BC5A02A-3C03-274F-B9D7-331E09507FE7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6E17DE-7970-CE4C-A38E-73CD9C06C4C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84BB288-5831-1040-BEB8-D6A7DBBADF71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99BAB53-7D63-EB44-A749-6B21C4CD203A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ACD532C-934B-054C-B012-64256D21B732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059D9D9-4F67-C549-975E-4FDDCB12DE69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A1AEC4-B1C3-FE4B-AF9A-3D5C54F860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4ACD7B4-A93C-E547-A36C-1299F2139C3D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D7581E-12B1-BE4A-901D-8B07B4D67FDC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25F50C31-AE6C-1040-AF95-9BEE56AD11E6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F462B795-BEB1-F14B-8272-BCE7836B7A46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793CC396-2256-F243-9D59-728A79F52F5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A3CA44EA-08B7-8145-934A-C266652A6E05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DA9F3F8-2821-7047-8E95-261E0D8FBD3E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E4DC2B5C-AD9E-554D-B85B-C39959FD6892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85773C62-EE20-2341-926E-AAC7D6DC788A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F94D1A33-8FD1-B64B-85A4-3880A9DF0EDE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EE596E73-DC1B-A642-953E-CC268AA5255F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1C5F83E-AA12-0E41-9474-91A780B54B46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3B658EA-EC17-504A-AFA2-B1C8771F942E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019EA0A1-F195-2041-80D8-361C340EF7D7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3DE98EC9-9BCF-B24A-AAD7-F924F660362C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3C8060-7E09-6F4C-A32C-AAD06DE1385E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022A25AF-40EC-D143-B34F-040AD4297542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148F2C2-A0EE-5C40-89DB-36A74433613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3B4DB31-E574-E041-BC1E-52D9E3E2F491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0046CDC-D4D5-C740-80E3-1F0803A9DAA3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A98762B-F495-AF4B-AB61-1D70568C852D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F403EDB-AF8E-0948-AF6D-F9354C438981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73338C78-B87F-324E-86F9-39ADD97882C0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313518A4-0A86-5949-B273-F64B02356907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9C3E25CC-67ED-0B4E-A4EE-450AB0520D25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7920EAEF-07F6-2041-87D3-1D1FCF81D9C7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EFB00DD-4D9A-8A42-AE4F-6B77A369D7E8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B3D561B-D8DC-014F-92D9-D9995827BD0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70E9256D-FEFE-2144-A02E-AA089C35809B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F0AEEE5-3132-E745-9C21-CF7D9152EC80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5436BE2F-64EE-AE4D-8CBA-BA092420C115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819CE98F-223A-1343-8643-DA492B8EC430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2C0FD1FF-43F8-5342-B485-3DA537B11366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00D280D-1833-354E-ABD7-131AC69EE5C1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681279FC-96EE-6D4C-8AB1-328A29EA7ECE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18336BB-174B-9E49-808C-CF74454D272F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459FAB8-4649-1941-ABA6-F360C559B6F9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79C85723-97C6-424C-A81A-4095D0BBC479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32F6D44-9D50-CE4A-9492-900DB7318A46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156CFC88-90A9-7C4F-878B-5C512C727E35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48B3F63D-B84C-D34D-A46F-774492DBCB48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6B54F721-14F6-854A-A5DD-1CA84577CDC8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E344775-3758-FA4F-9B32-F224DB6C6FF2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6C9D065A-AD66-2840-9E32-157ADE88FBA7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F1F8601F-20A6-524F-9086-79B938972D85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8A0393CB-FF4D-434B-A3BC-9BC3C0F67A0A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DE76D1D2-6EC8-1249-906F-65E5383D83D3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880B589-603F-6F45-9127-F371EF3B826E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70FFB6-4223-D94C-8484-04265AE1977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48CA0C3-91AF-F946-A828-2ACAA1A38A33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70B9C72E-333B-D24F-BFA9-B73ABFF081AB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2AF85AD2-2302-A04D-8077-8F14DAC14A43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46F41493-894E-2E4D-A6FC-AB2BB6F632F3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3EF993E-FA60-E845-BCA3-F8794A3E2DE1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1E7B72AB-4454-7A4E-9147-B4048A3572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2F703F46-40DC-8648-A234-6E6B1ACFC279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235B160B-943B-1A43-B7D9-659E48EE022E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6E193AD7-F13D-FB4D-B8C1-730636A7DC32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1F0BBF2B-CEA9-1840-847B-603195C44DB4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6B5749F8-651A-F243-B542-B9A442E59023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7FE7A459-7154-784B-A29F-B2A8294E8BCE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B985758D-0F05-F94B-A741-AC8B46773D57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06B9C478-EA8D-0B46-B30F-CE8504C5066E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4BE7A439-DD6F-B74D-82C4-2E96D98810DA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A3314859-791E-0744-A844-C1F5D03AED09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ED4D70C9-E1A6-914E-A81B-D493D636B358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DE61881-138C-FD47-9920-E8A7201A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85F70928-695B-464C-B3E7-907B858B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926DDB9-23CF-8E42-AF9D-B93F9EBE9B56}"/>
              </a:ext>
            </a:extLst>
          </p:cNvPr>
          <p:cNvSpPr txBox="1"/>
          <p:nvPr/>
        </p:nvSpPr>
        <p:spPr>
          <a:xfrm>
            <a:off x="825804" y="109200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道が確率</a:t>
            </a:r>
            <a:r>
              <a:rPr lang="en-US" altLang="ja-JP" dirty="0"/>
              <a:t>p</a:t>
            </a:r>
            <a:r>
              <a:rPr lang="ja-JP" altLang="en-US"/>
              <a:t>で通行可能な時、左から右に通過できる確率は？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6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CEC3A2-C5C7-774B-8C18-82EBF4C56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前回の解説：パーコレーション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C26123-5C1B-6D4C-871A-610F97789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6192688" cy="46445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A0B629-C40B-8B4C-AA63-109D69BC7616}"/>
              </a:ext>
            </a:extLst>
          </p:cNvPr>
          <p:cNvSpPr txBox="1"/>
          <p:nvPr/>
        </p:nvSpPr>
        <p:spPr>
          <a:xfrm>
            <a:off x="4644008" y="5733256"/>
            <a:ext cx="37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7547E7-5BA9-E049-8F2E-FD2E6C167040}"/>
              </a:ext>
            </a:extLst>
          </p:cNvPr>
          <p:cNvSpPr txBox="1"/>
          <p:nvPr/>
        </p:nvSpPr>
        <p:spPr>
          <a:xfrm>
            <a:off x="2579264" y="3444801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通行不能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D13224-80D2-EB42-BEE6-9A7F144E734D}"/>
              </a:ext>
            </a:extLst>
          </p:cNvPr>
          <p:cNvSpPr txBox="1"/>
          <p:nvPr/>
        </p:nvSpPr>
        <p:spPr>
          <a:xfrm>
            <a:off x="5580112" y="3426965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通行可能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D82B74-2FB3-0846-A4C9-10322F47724F}"/>
              </a:ext>
            </a:extLst>
          </p:cNvPr>
          <p:cNvSpPr txBox="1"/>
          <p:nvPr/>
        </p:nvSpPr>
        <p:spPr>
          <a:xfrm>
            <a:off x="454526" y="948960"/>
            <a:ext cx="823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ある確率</a:t>
            </a:r>
            <a:r>
              <a:rPr kumimoji="1" lang="en-US" altLang="ja-JP" dirty="0"/>
              <a:t>(0.5)</a:t>
            </a:r>
            <a:r>
              <a:rPr kumimoji="1" lang="ja-JP" altLang="en-US"/>
              <a:t>を境に「ほぼ通行不能」から「ほぼ通行可能」に急激に変化する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216941-11BA-4B4F-808C-BFF431D980FB}"/>
              </a:ext>
            </a:extLst>
          </p:cNvPr>
          <p:cNvSpPr txBox="1"/>
          <p:nvPr/>
        </p:nvSpPr>
        <p:spPr>
          <a:xfrm>
            <a:off x="755576" y="616457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この現象を</a:t>
            </a:r>
            <a:r>
              <a:rPr kumimoji="1" lang="ja-JP" altLang="en-US" sz="2400">
                <a:solidFill>
                  <a:srgbClr val="FF0000"/>
                </a:solidFill>
              </a:rPr>
              <a:t>相転移</a:t>
            </a:r>
            <a:r>
              <a:rPr kumimoji="1" lang="ja-JP" altLang="en-US" sz="2400"/>
              <a:t>、相転移する確率</a:t>
            </a:r>
            <a:r>
              <a:rPr kumimoji="1" lang="en-US" altLang="ja-JP" sz="2400" dirty="0"/>
              <a:t>p</a:t>
            </a:r>
            <a:r>
              <a:rPr kumimoji="1" lang="ja-JP" altLang="en-US" sz="2400"/>
              <a:t>を</a:t>
            </a:r>
            <a:r>
              <a:rPr kumimoji="1" lang="ja-JP" altLang="en-US" sz="2400">
                <a:solidFill>
                  <a:srgbClr val="FF0000"/>
                </a:solidFill>
              </a:rPr>
              <a:t>臨界点</a:t>
            </a:r>
            <a:r>
              <a:rPr kumimoji="1" lang="ja-JP" altLang="en-US" sz="24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6965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7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1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65508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1052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はじめはサクサク、後になるほど渋くなる</a:t>
            </a:r>
            <a:endParaRPr kumimoji="1"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5436096" cy="40770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59832" y="5589240"/>
            <a:ext cx="14446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CD</a:t>
            </a:r>
            <a:r>
              <a:rPr kumimoji="1" lang="ja-JP" altLang="en-US" dirty="0"/>
              <a:t>購入枚数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99792" y="2276872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新しいポスターを得る確率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7544" y="6165304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最初の方の試行で「これは楽勝だ」と誤認させる→沼へ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44208" y="3068960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100</a:t>
            </a:r>
            <a:r>
              <a:rPr kumimoji="1" lang="ja-JP" altLang="en-US" dirty="0"/>
              <a:t>枚購入した時点で</a:t>
            </a:r>
            <a:endParaRPr kumimoji="1" lang="en-US" altLang="ja-JP" dirty="0"/>
          </a:p>
          <a:p>
            <a:r>
              <a:rPr lang="ja-JP" altLang="en-US" dirty="0"/>
              <a:t>コンプ率</a:t>
            </a:r>
            <a:r>
              <a:rPr lang="en-US" altLang="ja-JP" dirty="0"/>
              <a:t>90%</a:t>
            </a:r>
            <a:r>
              <a:rPr lang="ja-JP" altLang="en-US" dirty="0"/>
              <a:t>程度</a:t>
            </a:r>
            <a:endParaRPr kumimoji="1" lang="ja-JP" altLang="en-US" dirty="0"/>
          </a:p>
        </p:txBody>
      </p:sp>
      <p:sp>
        <p:nvSpPr>
          <p:cNvPr id="11" name="下矢印 10"/>
          <p:cNvSpPr/>
          <p:nvPr/>
        </p:nvSpPr>
        <p:spPr>
          <a:xfrm>
            <a:off x="723629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44371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枚に一度しか</a:t>
            </a:r>
            <a:endParaRPr kumimoji="1" lang="en-US" altLang="ja-JP" dirty="0"/>
          </a:p>
          <a:p>
            <a:r>
              <a:rPr lang="ja-JP" altLang="en-US" dirty="0"/>
              <a:t>ポスターが増えない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676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途中であきらめるとそれまでのコストが無駄に</a:t>
            </a:r>
            <a:endParaRPr kumimoji="1"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719" y="191683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枚購入した時点で、「あれ？」と気が付く</a:t>
            </a:r>
          </a:p>
        </p:txBody>
      </p:sp>
      <p:sp>
        <p:nvSpPr>
          <p:cNvPr id="5" name="下矢印 4"/>
          <p:cNvSpPr/>
          <p:nvPr/>
        </p:nvSpPr>
        <p:spPr>
          <a:xfrm>
            <a:off x="3534566" y="256490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8719" y="321297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しかし、手元には「ほぼそろっている」ポスター</a:t>
            </a:r>
            <a:endParaRPr lang="en-US" altLang="ja-JP" sz="2400" dirty="0"/>
          </a:p>
        </p:txBody>
      </p:sp>
      <p:sp>
        <p:nvSpPr>
          <p:cNvPr id="7" name="下矢印 6"/>
          <p:cNvSpPr/>
          <p:nvPr/>
        </p:nvSpPr>
        <p:spPr>
          <a:xfrm>
            <a:off x="353456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8719" y="443711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今諦めたら、</a:t>
            </a:r>
            <a:r>
              <a:rPr lang="en-US" altLang="ja-JP" sz="2400" dirty="0"/>
              <a:t>100</a:t>
            </a:r>
            <a:r>
              <a:rPr lang="ja-JP" altLang="en-US" sz="2400" dirty="0"/>
              <a:t>枚購入した投資が無駄になる</a:t>
            </a:r>
            <a:endParaRPr lang="en-US" altLang="ja-JP" sz="2400" dirty="0"/>
          </a:p>
        </p:txBody>
      </p:sp>
      <p:pic>
        <p:nvPicPr>
          <p:cNvPr id="1026" name="Picture 2" descr="沼にハマ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35388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矢印 9"/>
          <p:cNvSpPr/>
          <p:nvPr/>
        </p:nvSpPr>
        <p:spPr>
          <a:xfrm>
            <a:off x="3534566" y="5013176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86485" y="55892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沼へ</a:t>
            </a:r>
            <a:endParaRPr lang="en-US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6237312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サンクコスト </a:t>
            </a:r>
            <a:r>
              <a:rPr lang="en-US" altLang="ja-JP" sz="2400" dirty="0"/>
              <a:t>(</a:t>
            </a:r>
            <a:r>
              <a:rPr lang="ja-JP" altLang="en-US" sz="2400" dirty="0"/>
              <a:t>撤退時に回収できない費用</a:t>
            </a:r>
            <a:r>
              <a:rPr lang="en-US" altLang="ja-JP" sz="2400" dirty="0"/>
              <a:t>)</a:t>
            </a:r>
            <a:r>
              <a:rPr lang="ja-JP" altLang="en-US" sz="2400" dirty="0"/>
              <a:t>効果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162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725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Q. </a:t>
            </a:r>
            <a:r>
              <a:rPr lang="ja-JP" altLang="en-US" sz="3200" dirty="0"/>
              <a:t>コンプガチャは違法にすべきなの？</a:t>
            </a:r>
            <a:endParaRPr kumimoji="1" lang="ja-JP" altLang="en-US" sz="3200" dirty="0"/>
          </a:p>
        </p:txBody>
      </p:sp>
      <p:pic>
        <p:nvPicPr>
          <p:cNvPr id="2050" name="Picture 2" descr="中年男性の表情のイラスト「疑問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4" y="1340768"/>
            <a:ext cx="1727617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23528" y="3501008"/>
            <a:ext cx="8007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A. </a:t>
            </a:r>
            <a:r>
              <a:rPr lang="ja-JP" altLang="en-US" sz="3200" dirty="0"/>
              <a:t>我々がどのような世界を目指すかに依る</a:t>
            </a:r>
            <a:endParaRPr kumimoji="1" lang="ja-JP" altLang="en-US" sz="3200" dirty="0"/>
          </a:p>
        </p:txBody>
      </p:sp>
      <p:pic>
        <p:nvPicPr>
          <p:cNvPr id="2052" name="Picture 4" descr="先生のイラスト（女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293096"/>
            <a:ext cx="1784986" cy="23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83768" y="4293096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嘘がなければ高金利は許されるか？</a:t>
            </a:r>
            <a:endParaRPr lang="en-US" altLang="ja-JP" sz="2400" dirty="0"/>
          </a:p>
          <a:p>
            <a:r>
              <a:rPr kumimoji="1" lang="ja-JP" altLang="en-US" sz="2400" dirty="0"/>
              <a:t>どこまでを「自己責任」とするか？</a:t>
            </a:r>
            <a:endParaRPr kumimoji="1" lang="en-US" altLang="ja-JP" sz="2400" dirty="0"/>
          </a:p>
          <a:p>
            <a:r>
              <a:rPr lang="ja-JP" altLang="en-US" sz="2400" dirty="0"/>
              <a:t>ギャンブルは禁止すべき？制限すべき？</a:t>
            </a:r>
            <a:endParaRPr lang="en-US" altLang="ja-JP" sz="2400" dirty="0"/>
          </a:p>
          <a:p>
            <a:r>
              <a:rPr lang="ja-JP" altLang="en-US" sz="2400" dirty="0"/>
              <a:t>スマホの</a:t>
            </a:r>
            <a:r>
              <a:rPr lang="en-US" altLang="ja-JP" sz="2400" dirty="0"/>
              <a:t>n</a:t>
            </a:r>
            <a:r>
              <a:rPr lang="ja-JP" altLang="en-US" sz="2400" dirty="0"/>
              <a:t>年縛りは？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7824" y="609329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答えはない。我々が相談し、決めるしかない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56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42883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数値シミュレーション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差分化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拡散方程式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反応拡散方程式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7545</TotalTime>
  <Words>1231</Words>
  <Application>Microsoft Macintosh PowerPoint</Application>
  <PresentationFormat>画面に合わせる (4:3)</PresentationFormat>
  <Paragraphs>208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User</cp:lastModifiedBy>
  <cp:revision>1425</cp:revision>
  <dcterms:created xsi:type="dcterms:W3CDTF">2019-01-02T05:23:01Z</dcterms:created>
  <dcterms:modified xsi:type="dcterms:W3CDTF">2020-01-11T11:04:00Z</dcterms:modified>
</cp:coreProperties>
</file>